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800000"/>
    <a:srgbClr val="CC6600"/>
    <a:srgbClr val="663300"/>
    <a:srgbClr val="008000"/>
    <a:srgbClr val="339933"/>
    <a:srgbClr val="339966"/>
    <a:srgbClr val="6699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19.04.2022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lovakia.panda.org/?uNewsID=787631" TargetMode="External"/><Relationship Id="rId3" Type="http://schemas.openxmlformats.org/officeDocument/2006/relationships/hyperlink" Target="https://sk.wikipedia.org/wiki/De%C5%88_Zeme" TargetMode="External"/><Relationship Id="rId7" Type="http://schemas.openxmlformats.org/officeDocument/2006/relationships/hyperlink" Target="https://nasebio-eko.sk/aky-velky-je-v-skutocnosti-velky-pacificky-kos/" TargetMode="External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zp.sk/tlacovy-servis" TargetMode="External"/><Relationship Id="rId11" Type="http://schemas.openxmlformats.org/officeDocument/2006/relationships/hyperlink" Target="http://www.freepik.com/" TargetMode="External"/><Relationship Id="rId5" Type="http://schemas.openxmlformats.org/officeDocument/2006/relationships/hyperlink" Target="https://www.eea.europa.eu/sk/themes" TargetMode="External"/><Relationship Id="rId10" Type="http://schemas.openxmlformats.org/officeDocument/2006/relationships/hyperlink" Target="http://www.pngegg.com/" TargetMode="External"/><Relationship Id="rId4" Type="http://schemas.openxmlformats.org/officeDocument/2006/relationships/hyperlink" Target="https://www.enviroportal.sk/vyznamne-udalosti/87" TargetMode="External"/><Relationship Id="rId9" Type="http://schemas.openxmlformats.org/officeDocument/2006/relationships/hyperlink" Target="http://www.pixaba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ngegg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4343400" cy="43434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267200" y="11430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>
                <a:solidFill>
                  <a:srgbClr val="002060"/>
                </a:solidFill>
                <a:latin typeface="Arial Black" pitchFamily="34" charset="0"/>
              </a:rPr>
              <a:t>DEŇ KLÍMY</a:t>
            </a:r>
          </a:p>
          <a:p>
            <a:pPr algn="ctr"/>
            <a:r>
              <a:rPr lang="sk-SK" sz="5400" b="1" dirty="0">
                <a:solidFill>
                  <a:srgbClr val="002060"/>
                </a:solidFill>
                <a:latin typeface="Arial Black" pitchFamily="34" charset="0"/>
              </a:rPr>
              <a:t>DEŇ ZEME</a:t>
            </a:r>
          </a:p>
          <a:p>
            <a:pPr algn="ctr"/>
            <a:r>
              <a:rPr lang="sk-SK" sz="5400" b="1" dirty="0" smtClean="0">
                <a:solidFill>
                  <a:srgbClr val="002060"/>
                </a:solidFill>
                <a:latin typeface="Arial Black" pitchFamily="34" charset="0"/>
              </a:rPr>
              <a:t>22. apríl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118472" y="484511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VIHORLATSKÉ MÚZEUM </a:t>
            </a:r>
          </a:p>
          <a:p>
            <a:r>
              <a:rPr lang="sk-SK" sz="2400" dirty="0" smtClean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V HUMENNOM</a:t>
            </a:r>
            <a:endParaRPr lang="sk-SK" sz="2400" dirty="0">
              <a:solidFill>
                <a:srgbClr val="99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Obrázok 4" descr="logo1_20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729684"/>
            <a:ext cx="1158233" cy="1431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1000" y="1143000"/>
            <a:ext cx="8305800" cy="424731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veľká časť odpadu, ktorý ľudia produkujú končí v oceánoch a moriach</a:t>
            </a:r>
            <a:endParaRPr lang="sk-S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Veľký pacifický kôš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oblasť v centrálnej časti Tichého oceánu -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medzi Havajom a Kaliforniou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mimoriadne veľká koncentrácia odpadu v podobe plastov, opustených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rybárskych sietí, chemických kalov a ďalších nečistôt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prvé správy o ňom sa začali objavovať v roku 1988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prieskumy odhadujú, že v súčasnosti pokrýva plochu 1,6 mil. km²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to je 3-krát väčšia plocha ako Francúzsko a takmer 33-krát väčšia ako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Slovensko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09600" y="381000"/>
            <a:ext cx="7924800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horninové prostredie - </a:t>
            </a:r>
            <a:r>
              <a:rPr lang="sk-SK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litosféra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81000" y="1524000"/>
            <a:ext cx="8382000" cy="4247317"/>
          </a:xfrm>
          <a:prstGeom prst="rect">
            <a:avLst/>
          </a:prstGeom>
          <a:solidFill>
            <a:srgbClr val="CC66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litosféra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zahŕňa zemskú kôru a najvrchnejšiu časť zemského plášťa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horninové prostredie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reliéf sú neobnoviteľnými prírodnými zdrojmi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ľudia ho ovplyvňujú najmä ťažbou nerastných surovín, stavebnou a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inou inžinierskou činnosťou, dopravou, pôdohospodárstvom a vodným 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hospodárstvom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neúmerná a nevhodná činnosť napr. nadmerná ťažba nerastných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surovín má na životné prostredie negatívny vplyv - úbytok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poľnohospodárskej pôdy, porušenie obehu podzemnej vody,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znečisťovanie ovzdušia rôznymi plynmi a prachom ...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19200" y="381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pôda - </a:t>
            </a:r>
            <a:r>
              <a:rPr lang="sk-SK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pedosféra</a:t>
            </a:r>
            <a:endParaRPr lang="sk-SK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09600" y="144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81000" y="1219200"/>
            <a:ext cx="8305800" cy="5170646"/>
          </a:xfrm>
          <a:prstGeom prst="rect">
            <a:avLst/>
          </a:prstGeom>
          <a:solidFill>
            <a:srgbClr val="6633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pedosféra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pôdny obal Zeme, vznikol premenou vrchnej časti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litosféry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pôsobením slnečného žiarenia, vzduchu, vody a živých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organizmov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pôda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je limitovaný a ľahko zničiteľný prírodný zdroj nenahraditeľnej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hodnoty - umožňuje rastlinám, zvieratám a človeku žiť na Zemi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nazývame ju aj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živá pokožka Zeme</a:t>
            </a:r>
            <a:endParaRPr lang="sk-SK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tvoria ju minerálne a organické zložky, vzduch a voda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je plná života - od mikroskopických organizmov po väčšie cicavce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pôdu ohrozuje chemizácia - nadmerné používanie chemikálií v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poľnohospodárstve, pokrývanie pôdy umelými povrchmi, ako je betón,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asfalt, zasolenie pôdy ...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-11430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90600" y="60742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organizmy - biosféra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609600" y="1600200"/>
            <a:ext cx="8153400" cy="4247317"/>
          </a:xfrm>
          <a:prstGeom prst="rect">
            <a:avLst/>
          </a:prstGeom>
          <a:solidFill>
            <a:srgbClr val="008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biosféra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živý obal zeme - tvoria ho rastliny, živočíchy a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mikroorganizmy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zaberá časť atmosféry, hydrosféry a zemskej kôry -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 to priestor v 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ktorom žijú organizmy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tvoria ju všetky ekosystémy našej Zeme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ekosystém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spoločenstvo všetkých živých organizmov a neživých 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zložiek životného prostredia (vzduch, voda ...), ktoré sú ucelenou    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časťou prírody a sú vo vzájomných vzťahoch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biodiverzita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biologická diverzita - rozmanitosť života na Zemi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k-S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-19050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09600" y="609600"/>
            <a:ext cx="8077200" cy="5632311"/>
          </a:xfrm>
          <a:prstGeom prst="rect">
            <a:avLst/>
          </a:prstGeom>
          <a:solidFill>
            <a:srgbClr val="008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biodiverzita je ohrozená na celom svete - rastliny a zvieratá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vymierajú najmä v dôsledku ľudskej činnosti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Správa o stave planéty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Living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Planet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Report 2020 uvádza, že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populácie rýb, vtákov, obojživelníkov, plazov a cicavcov poklesli na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svete v priemere až o 68 % od r. 1970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strata biodiverzity je nenávratná - neznamená len stratu rastlín a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zvierat, ale aj nižšiu produkciu ekosystémov a ich väčšiu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zraniteľnosť voči vonkajším vplyvom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hlavné príčiny straty biodiverzity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zmeny biotopov (prostredia) v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dôsledku intenzívneho poľnohospodárstva, výstavby, ťažby,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nadmerného využívania lesov, oceánov, riek, jazier a pôdy, šírenia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inváznych druhov, znečistenia a zmeny globálnej klímy</a:t>
            </a:r>
            <a:endParaRPr lang="sk-S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25425" y="960438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chodiť čo najviac pešo alebo na bicykli, na väčšie vzdialenosti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využiť radšej hromadnú dopravu – každá cesta autom je záťaž pre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ovzdušie – chránime tak prírodu a urobíme aj niečo pre svoje zdravie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kupovať len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to,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čo naozaj potrebujeme, nenechať sa zbytočne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ovládať reklamou – ušetríme nejaké eurá, miesto v skrini 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premýšľať už pred nákupom, koľko odpadu z neho ostane,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uprednostniť tovar bez plastového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obalu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triediť odpad, používať nabíjateľné batérie ....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40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Porozmýšľaj nad ďalšími tipmi, </a:t>
            </a:r>
            <a:r>
              <a:rPr lang="sk-SK" sz="2400" dirty="0" smtClean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ako 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každý deň </a:t>
            </a:r>
            <a:r>
              <a:rPr lang="sk-SK" sz="240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chrániť naše životné prostredie.</a:t>
            </a:r>
            <a:endParaRPr lang="sk-SK" sz="2400" dirty="0">
              <a:solidFill>
                <a:srgbClr val="99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4800" y="381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Arial" pitchFamily="34" charset="0"/>
                <a:cs typeface="Arial" pitchFamily="34" charset="0"/>
              </a:rPr>
              <a:t>Čo môžem urobiť ja, aby bol každý deň dňom Zeme?</a:t>
            </a:r>
            <a:endParaRPr lang="sk-SK" sz="2400" dirty="0"/>
          </a:p>
        </p:txBody>
      </p:sp>
      <p:pic>
        <p:nvPicPr>
          <p:cNvPr id="1032" name="Picture 8" descr="Thinking PNG, Person Thinking, Emoji Thinking, Boy, Cartoon images Free  Download - Free Transparent PNG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636712" cy="12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37338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sk-SK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Autor:  RNDr. Zuzana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Andrejčáková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Vihorlatské múzeum v Humennom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Zdroj: 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3"/>
              </a:rPr>
              <a:t>https://www.earthday.org/,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4"/>
              </a:rPr>
              <a:t>https://www.enviroportal.sk/vyznamne-udalosti/87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sk-SK" sz="1600" dirty="0" smtClean="0">
                <a:latin typeface="Arial" pitchFamily="34" charset="0"/>
                <a:cs typeface="Arial" pitchFamily="34" charset="0"/>
                <a:hlinkClick r:id="rId3"/>
              </a:rPr>
              <a:t>https://sk.wikipedia.org/wiki/De%C5%88_Zeme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5"/>
              </a:rPr>
              <a:t>https://www.eea.europa.eu/sk/themes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6"/>
              </a:rPr>
              <a:t>https://www.minzp.sk/tlacovy-servis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7"/>
              </a:rPr>
              <a:t>https://nasebio-eko.sk/aky-velky-je-v-skutocnosti-velky-pacificky-kos/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8"/>
              </a:rPr>
              <a:t>https://slovakia.panda.org/?uNewsID=787631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Fotografie: archív VM, 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9"/>
              </a:rPr>
              <a:t>www.pixabay.com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10"/>
              </a:rPr>
              <a:t>www.pngegg.com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600" dirty="0" smtClean="0">
                <a:latin typeface="Arial" pitchFamily="34" charset="0"/>
                <a:cs typeface="Arial" pitchFamily="34" charset="0"/>
                <a:hlinkClick r:id="rId11"/>
              </a:rPr>
              <a:t>www.freepik.com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09600" y="1752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latin typeface="Arial" pitchFamily="34" charset="0"/>
                <a:cs typeface="Arial" pitchFamily="34" charset="0"/>
              </a:rPr>
              <a:t>ĎAKUJEM ZA POZORNOSŤ</a:t>
            </a:r>
            <a:endParaRPr lang="sk-SK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28600" y="990600"/>
            <a:ext cx="8763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  FAKTY: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od roku 1970 si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Deň Zeme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pripomíname 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22. apríla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vedci a ekológovia v USA ovplyvnení fotografickými a telegrafickými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snímkami z kozmu, ktoré dokumentujú krehkosť a zraniteľnosť Zeme,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vyzvali ku celosvetovému úsiliu za ochranu Zeme so všetkým, čo ju robí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jedinečnou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skutočne svetovým sa tento deň stal v roku 1990, kedy sa aktivizovalo 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viac ako 200 miliónov ľudí v 140 štátoch sveta, vrátane vtedajšej ČSFR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v modernom poňatí ide o ekologicky motivovaný sviatok, ktorý upozorňuje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na ničenie životného prostredia a rozvíja diskusiu o možných riešeniach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ako zabrániť znečisteniu našej planéty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28600" y="3505200"/>
            <a:ext cx="8763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dnes Deň Zeme označuje viac ako miliarda ľudí za deň akcie zameranej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na zmenu ľudského správania a na vytvorenie globálnych, národných a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 miestnych zmien k zlepšeniu životného prostredia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sk-SK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arth 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4588" y="1981200"/>
            <a:ext cx="2819400" cy="1265369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28600" y="1295400"/>
            <a:ext cx="5638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téma </a:t>
            </a:r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Dňa Zeme </a:t>
            </a:r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 </a:t>
            </a:r>
            <a:r>
              <a:rPr lang="sk-SK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 IN OUR </a:t>
            </a:r>
            <a:r>
              <a:rPr lang="sk-SK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PLANET</a:t>
            </a:r>
            <a:endParaRPr lang="sk-SK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https://www.earthday.org/earth-day-2022/</a:t>
            </a:r>
            <a:endParaRPr lang="sk-SK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emsír-orezany-skuskaObrázo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8077200" cy="564315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81000" y="5334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Planéta Zem je naším jediným domovom v nekonečnom vesmíre.</a:t>
            </a:r>
            <a:endParaRPr lang="sk-S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38200" y="60960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Vedci zatiaľ neobjavili inú planétu kde by ľudia mohli žiť.</a:t>
            </a:r>
            <a:endParaRPr lang="sk-S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762000"/>
            <a:ext cx="853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ŽIVOTNÉ PROSTREDIE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- pod týmto pojmom rozumieme všetko, čo vytvára prirodzené podmienky existencie organizmov vrátane človeka a je predpokladom ich ďalšieho vývoja</a:t>
            </a:r>
          </a:p>
          <a:p>
            <a:pPr>
              <a:lnSpc>
                <a:spcPct val="150000"/>
              </a:lnSpc>
            </a:pP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ZLOŽKY ŽIVOTNÉHO PROSTREDIA: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ovzdušie - atmosféra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voda - hydrosféra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horniny -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litosféra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pôda -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pedosféra</a:t>
            </a:r>
            <a:endParaRPr lang="sk-SK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 organizmy - biosféra</a:t>
            </a:r>
          </a:p>
          <a:p>
            <a:pPr>
              <a:lnSpc>
                <a:spcPct val="150000"/>
              </a:lnSpc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sk-SK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 descr="pngegg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3840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609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ovzdušie - atmosféra</a:t>
            </a:r>
            <a:endParaRPr lang="sk-SK" sz="3200" b="1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81000" y="1524000"/>
            <a:ext cx="8382000" cy="4247317"/>
          </a:xfrm>
          <a:prstGeom prst="rect">
            <a:avLst/>
          </a:prstGeom>
          <a:solidFill>
            <a:srgbClr val="37609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  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nevyhnutná zložka životného prostredia pre existenciu života na Zemi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atmosféra tvorí plynný ochranný obal Zeme – chráni pred UV žiarením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zloženie: 78% dusíka, 21% kyslíka, 1% iných plynov (CO2, vodná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para, vzácne plyny)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znečisťovanie ovzdušia: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prirodzeným spôsobom - požiare, erupcie sopiek, zmes jemných </a:t>
            </a:r>
          </a:p>
          <a:p>
            <a:pPr lvl="1"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čiastočiek napr. piesok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ľudskou činnosťou - oveľa vyšší podiel, rapídny nárast od začiatku </a:t>
            </a:r>
          </a:p>
          <a:p>
            <a:pPr lvl="1"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industrializácie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-5334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1371600"/>
            <a:ext cx="8305800" cy="4247317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znečistenie ovzdušia predstavuje globálnu hrozbu, ktorá vo veľkej   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miere ovplyvňuje ľudské zdravie a všetky ekosystémy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zdroje znečistenia: doprava 55%, priemysel 15%, energetika 10%,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poľnohospodárstvo, odpadové hospodárstvo, komunálne zdroje ...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Parížska dohoda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globálna dohoda o zmene klímy –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cieľ: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obmedziť rast globálnej teploty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konca storočia o max. 2 °C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 2. polovici 21. storočia </a:t>
            </a: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dosiahnuť uhlíkovú neutralitu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lvl="1"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vypustiť len toľko skleníkových plynov, koľko ekosystémy dokážu </a:t>
            </a:r>
          </a:p>
          <a:p>
            <a:pPr lvl="1"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zachytiť</a:t>
            </a:r>
            <a:endParaRPr lang="sk-S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524000" y="457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voda - hydrosféra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81000" y="1371600"/>
            <a:ext cx="8458200" cy="4708981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voda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 základnou podmienkou existencie života na Zemi</a:t>
            </a:r>
            <a:endParaRPr lang="sk-SK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pokrýva viac než 70 % povrchu Zeme - množstvo vody na Zemi je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konštantné, mení sa len jej skupenstvo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je v neustálom kolobehu už 4,6 mld. rokov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nachádza sa vo všetkých zložkách prírodného prostredia a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zabezpečuje medzi nimi prenos látok a energie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oceány a moria zohrávajú kľúčovú úlohu v globálnej klíme - sú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najväčším zachytávačom uhlíka - z atmosféry zachytávajú oxid uhličitý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na vodné prostredie je viazané množstvo rôznych biotopov a ich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pestrosť zaručuje zachovanie biodiverzity 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4800" y="990600"/>
            <a:ext cx="8534400" cy="4247317"/>
          </a:xfrm>
          <a:prstGeom prst="rect">
            <a:avLst/>
          </a:prstGeom>
          <a:solidFill>
            <a:srgbClr val="0070C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č</a:t>
            </a:r>
            <a:r>
              <a:rPr lang="it-I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lovek využíva rieky a moria od nepamäti</a:t>
            </a: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svojou činnosťou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ovplyvňuje kvantitu aj kvalitu vôd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na znečisťovaní vodných zdrojov sa podieľa najmä poľnohospodárstvo,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likvidácia lesov, rozširovanie výstavby, cesty, úprava korýt riek, vodné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nádrže, priemysel, energetika či nadmerný rybolov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to, ako využívame vodné zdroje, má vplyv nielen na naše zdravie, ale 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aj na všetko živé a od vody závislé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znečistenie, nadmerné využívanie, zásahy do vodných biotopov a 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klimatická zmena oslabujú kvalitu a dostupnosť vody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1253</Words>
  <Application>Microsoft Office PowerPoint</Application>
  <PresentationFormat>Prezentácia na obrazovke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Róbert Andrejčák</dc:creator>
  <cp:lastModifiedBy>Referent 2</cp:lastModifiedBy>
  <cp:revision>207</cp:revision>
  <dcterms:created xsi:type="dcterms:W3CDTF">2021-03-25T15:25:35Z</dcterms:created>
  <dcterms:modified xsi:type="dcterms:W3CDTF">2022-04-19T07:33:11Z</dcterms:modified>
</cp:coreProperties>
</file>